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9" r:id="rId3"/>
    <p:sldId id="260" r:id="rId4"/>
    <p:sldId id="261" r:id="rId5"/>
    <p:sldId id="274" r:id="rId6"/>
    <p:sldId id="275" r:id="rId7"/>
    <p:sldId id="265" r:id="rId8"/>
    <p:sldId id="269" r:id="rId9"/>
    <p:sldId id="271" r:id="rId10"/>
    <p:sldId id="270" r:id="rId11"/>
    <p:sldId id="272" r:id="rId12"/>
    <p:sldId id="27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BB6B-32B3-4DC9-A4F1-9C082551B2A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9119-F6F9-4E7D-9F44-1D81190A1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35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BB6B-32B3-4DC9-A4F1-9C082551B2A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9119-F6F9-4E7D-9F44-1D81190A1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573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BB6B-32B3-4DC9-A4F1-9C082551B2A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9119-F6F9-4E7D-9F44-1D81190A1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35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BB6B-32B3-4DC9-A4F1-9C082551B2A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9119-F6F9-4E7D-9F44-1D81190A1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2950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BB6B-32B3-4DC9-A4F1-9C082551B2A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9119-F6F9-4E7D-9F44-1D81190A1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414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BB6B-32B3-4DC9-A4F1-9C082551B2A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9119-F6F9-4E7D-9F44-1D81190A1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50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BB6B-32B3-4DC9-A4F1-9C082551B2A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9119-F6F9-4E7D-9F44-1D81190A1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872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BB6B-32B3-4DC9-A4F1-9C082551B2A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9119-F6F9-4E7D-9F44-1D81190A1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630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BB6B-32B3-4DC9-A4F1-9C082551B2A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9119-F6F9-4E7D-9F44-1D81190A1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057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BB6B-32B3-4DC9-A4F1-9C082551B2A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9119-F6F9-4E7D-9F44-1D81190A1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082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2BB6B-32B3-4DC9-A4F1-9C082551B2A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A9119-F6F9-4E7D-9F44-1D81190A1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5107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2BB6B-32B3-4DC9-A4F1-9C082551B2A6}" type="datetimeFigureOut">
              <a:rPr lang="ru-RU" smtClean="0"/>
              <a:pPr/>
              <a:t>11.01.2020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A9119-F6F9-4E7D-9F44-1D81190A11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674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1" y="199333"/>
            <a:ext cx="11970326" cy="6658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636" y="365125"/>
            <a:ext cx="10430164" cy="4964257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</a:rPr>
              <a:t>«Внеурочная деятельность как неотъемлемая часть образовательного процесса в условиях ФГОС»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7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5" y="138545"/>
            <a:ext cx="12079605" cy="6719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82" y="365125"/>
            <a:ext cx="11206018" cy="63589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5400" b="1" dirty="0" smtClean="0">
                <a:solidFill>
                  <a:srgbClr val="C00000"/>
                </a:solidFill>
              </a:rPr>
              <a:t>Посредственный </a:t>
            </a:r>
            <a:r>
              <a:rPr lang="ru-RU" sz="5400" b="1" dirty="0" smtClean="0"/>
              <a:t> </a:t>
            </a:r>
            <a:r>
              <a:rPr lang="ru-RU" sz="5400" b="1" dirty="0" smtClean="0"/>
              <a:t>учитель излагает.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C00000"/>
                </a:solidFill>
              </a:rPr>
              <a:t>Хороший </a:t>
            </a:r>
            <a:r>
              <a:rPr lang="ru-RU" sz="5400" b="1" smtClean="0">
                <a:solidFill>
                  <a:srgbClr val="C00000"/>
                </a:solidFill>
              </a:rPr>
              <a:t>учитель    </a:t>
            </a:r>
            <a:r>
              <a:rPr lang="ru-RU" sz="5400" b="1" smtClean="0"/>
              <a:t>объясняет</a:t>
            </a:r>
            <a:r>
              <a:rPr lang="ru-RU" sz="5400" b="1" dirty="0" smtClean="0"/>
              <a:t>. 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C00000"/>
                </a:solidFill>
              </a:rPr>
              <a:t>Выдающийся </a:t>
            </a:r>
            <a:r>
              <a:rPr lang="ru-RU" sz="5400" b="1" dirty="0" smtClean="0">
                <a:solidFill>
                  <a:srgbClr val="C00000"/>
                </a:solidFill>
              </a:rPr>
              <a:t>учитель  </a:t>
            </a:r>
            <a:r>
              <a:rPr lang="ru-RU" sz="5400" b="1" dirty="0" smtClean="0"/>
              <a:t>показывает. </a:t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C00000"/>
                </a:solidFill>
              </a:rPr>
              <a:t>Великий </a:t>
            </a:r>
            <a:r>
              <a:rPr lang="ru-RU" sz="5400" b="1" dirty="0" smtClean="0">
                <a:solidFill>
                  <a:srgbClr val="C00000"/>
                </a:solidFill>
              </a:rPr>
              <a:t>учитель     </a:t>
            </a:r>
            <a:r>
              <a:rPr lang="ru-RU" sz="5400" b="1" dirty="0" smtClean="0"/>
              <a:t>вдохновляет</a:t>
            </a:r>
            <a:r>
              <a:rPr lang="ru-RU" sz="5400" b="1" dirty="0" smtClean="0"/>
              <a:t>.</a:t>
            </a:r>
            <a:br>
              <a:rPr lang="ru-RU" sz="5400" b="1" dirty="0" smtClean="0"/>
            </a:br>
            <a:endParaRPr lang="ru-RU" sz="5400" b="1" dirty="0"/>
          </a:p>
        </p:txBody>
      </p:sp>
    </p:spTree>
    <p:extLst>
      <p:ext uri="{BB962C8B-B14F-4D97-AF65-F5344CB8AC3E}">
        <p14:creationId xmlns="" xmlns:p14="http://schemas.microsoft.com/office/powerpoint/2010/main" val="2206625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5" y="138545"/>
            <a:ext cx="12079605" cy="6719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82" y="365125"/>
            <a:ext cx="11206018" cy="6358948"/>
          </a:xfrm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03542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5" y="138545"/>
            <a:ext cx="12079605" cy="6719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82" y="365125"/>
            <a:ext cx="11206018" cy="6358948"/>
          </a:xfrm>
        </p:spPr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64523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1" y="199333"/>
            <a:ext cx="11970326" cy="6658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6365" y="1080655"/>
            <a:ext cx="7795490" cy="517236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accent5"/>
                </a:solidFill>
              </a:rPr>
              <a:t>«Только та школа становится очагом духовной жизни,</a:t>
            </a:r>
            <a:br>
              <a:rPr lang="ru-RU" sz="4800" b="1" dirty="0" smtClean="0">
                <a:solidFill>
                  <a:schemeClr val="accent5"/>
                </a:solidFill>
              </a:rPr>
            </a:br>
            <a:r>
              <a:rPr lang="ru-RU" sz="4800" b="1" dirty="0" smtClean="0">
                <a:solidFill>
                  <a:schemeClr val="accent5"/>
                </a:solidFill>
              </a:rPr>
              <a:t> где помимо интересных уроков имеются и успешно применяются самые разнообразные формы развития учащихся вне уроков.»</a:t>
            </a:r>
            <a:br>
              <a:rPr lang="ru-RU" sz="4800" b="1" dirty="0" smtClean="0">
                <a:solidFill>
                  <a:schemeClr val="accent5"/>
                </a:solidFill>
              </a:rPr>
            </a:br>
            <a:r>
              <a:rPr lang="ru-RU" b="1" dirty="0" smtClean="0">
                <a:solidFill>
                  <a:schemeClr val="accent5"/>
                </a:solidFill>
              </a:rPr>
              <a:t>                                               </a:t>
            </a:r>
            <a:r>
              <a:rPr lang="ru-RU" b="1" dirty="0" err="1" smtClean="0"/>
              <a:t>В.А.Сухомлинский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8705" y="876516"/>
            <a:ext cx="3146883" cy="4865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448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970326" cy="6658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09" y="674255"/>
            <a:ext cx="11249891" cy="4922981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Внеурочная деятельность - это неотъемлемая часть образовательного процесса и одна из форм организации свободного времени учащихся.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ВД  в образовательном учреждении  регламентируется следующими документами :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закон « Об образовании в Российской федерации» № 273-ФЗ от 29.12.2012г.</a:t>
            </a:r>
            <a:br>
              <a:rPr lang="ru-RU" sz="2400" b="1" dirty="0" smtClean="0"/>
            </a:br>
            <a:r>
              <a:rPr lang="ru-RU" sz="2400" b="1" dirty="0" smtClean="0"/>
              <a:t>- письмо Министерства образования Российской федерации от 02.04.2002г. № 13-51-28/13 «О повышении воспитательного потенциала общеобразовательного процесса в общеобразовательном учреждении»;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приказ </a:t>
            </a:r>
            <a:r>
              <a:rPr lang="ru-RU" sz="2400" b="1" dirty="0" err="1" smtClean="0"/>
              <a:t>Минобрнауки</a:t>
            </a:r>
            <a:r>
              <a:rPr lang="ru-RU" sz="2400" b="1" dirty="0" smtClean="0"/>
              <a:t> России « Об утверждении и введении в действие федерального государственного образовательного стандарта начального общего образования 2 № 373 от 06.10.2009г. ( в редакции Приказа </a:t>
            </a:r>
            <a:r>
              <a:rPr lang="ru-RU" sz="2400" b="1" dirty="0" err="1" smtClean="0"/>
              <a:t>Минобрнауки</a:t>
            </a:r>
            <a:r>
              <a:rPr lang="ru-RU" sz="2400" b="1" dirty="0" smtClean="0"/>
              <a:t> России от 26.11.2010г. № 1241).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- письмо </a:t>
            </a:r>
            <a:r>
              <a:rPr lang="ru-RU" sz="2400" b="1" dirty="0" err="1" smtClean="0"/>
              <a:t>Минобрнауки</a:t>
            </a:r>
            <a:r>
              <a:rPr lang="ru-RU" sz="2400" b="1" dirty="0" smtClean="0"/>
              <a:t> России от 12.0.2011г. № 03-296 « Об организации внеурочной деятельности при введении федерального государственного образовательного стандарта общего образования».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72743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01" y="199333"/>
            <a:ext cx="11970326" cy="66586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269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Задачи внеурочной деятельности: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4000" b="1" dirty="0" smtClean="0"/>
              <a:t>1.	обеспечение возможности приобретения обучающимися социальных знаний;</a:t>
            </a:r>
            <a:br>
              <a:rPr lang="ru-RU" sz="4000" b="1" dirty="0" smtClean="0"/>
            </a:br>
            <a:r>
              <a:rPr lang="ru-RU" sz="4000" b="1" dirty="0" smtClean="0"/>
              <a:t>2.	обеспечение возможности получения обучающимися опыта переживания и позитивного отношения к базовым ценностям;</a:t>
            </a:r>
            <a:br>
              <a:rPr lang="ru-RU" sz="4000" b="1" dirty="0" smtClean="0"/>
            </a:br>
            <a:r>
              <a:rPr lang="ru-RU" sz="4000" b="1" dirty="0" smtClean="0"/>
              <a:t>3.	обеспечение возможности получения обучающимися опыта самостоятельного общественного действия ;</a:t>
            </a:r>
            <a:br>
              <a:rPr lang="ru-RU" sz="4000" b="1" dirty="0" smtClean="0"/>
            </a:br>
            <a:r>
              <a:rPr lang="ru-RU" sz="4000" b="1" dirty="0" smtClean="0"/>
              <a:t>4.	обеспечение роста творческого потенциала ребёнка.</a:t>
            </a:r>
            <a:br>
              <a:rPr lang="ru-RU" sz="4000" b="1" dirty="0" smtClean="0"/>
            </a:b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4253652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48520" y="109728"/>
          <a:ext cx="11155797" cy="652095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479281"/>
                <a:gridCol w="2478311"/>
                <a:gridCol w="1239641"/>
                <a:gridCol w="1239641"/>
                <a:gridCol w="1239641"/>
                <a:gridCol w="1239641"/>
                <a:gridCol w="1239641"/>
              </a:tblGrid>
              <a:tr h="27282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Направление внеурочной деятельности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Название программы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Количество часов в неделю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 </a:t>
                      </a:r>
                      <a:endParaRPr lang="ru-RU" sz="1800" b="1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545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5 класс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6 класс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7 класс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8 класс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9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</a:rPr>
                        <a:t>кл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</a:tr>
              <a:tr h="10912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Туристско-краеведческое (спортивно-оздоровительное) 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«Пешеходный туризм»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1ч.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1ч.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1ч.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1ч.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</a:tr>
              <a:tr h="545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Духовно-нравственное 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Юный этнограф 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1ч.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1ч.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</a:tr>
              <a:tr h="272821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Социальное 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1.«Мой Дагестан»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</a:tr>
              <a:tr h="545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2.«Азбука здоровья» 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</a:tr>
              <a:tr h="509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3.«Компьютер и общество»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</a:tr>
              <a:tr h="322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4.«Общество и мы» 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1ч.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</a:tr>
              <a:tr h="545641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Обще-интеллектуальное 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1.«Я - исследователь»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1ч.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</a:tr>
              <a:tr h="545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2.Юный математик 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1ч.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</a:tr>
              <a:tr h="54564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Общекультурное 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«Мастерская слова» 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1ч.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/>
                        <a:t>1ч.</a:t>
                      </a:r>
                      <a:endParaRPr lang="ru-RU" sz="1800" b="1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</a:tr>
              <a:tr h="2728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Всего часов 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1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6ч.</a:t>
                      </a:r>
                      <a:endParaRPr lang="ru-RU" sz="1800" b="1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</a:rPr>
                        <a:t>6ч.</a:t>
                      </a:r>
                      <a:endParaRPr lang="ru-RU" sz="1800" b="1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6ч.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6ч.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6ч.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278" marR="64278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43354" y="125826"/>
          <a:ext cx="11462134" cy="670122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3214603"/>
                <a:gridCol w="3214603"/>
                <a:gridCol w="1258232"/>
                <a:gridCol w="1258232"/>
                <a:gridCol w="1258232"/>
                <a:gridCol w="1258232"/>
              </a:tblGrid>
              <a:tr h="21074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Направление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внеурочной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деятельности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Название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программы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Количество часов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32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классы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классы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классы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классы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</a:tr>
              <a:tr h="29683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Спортивно – оздоровительное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/>
                        <a:t>1.Хореография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8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b="1"/>
                        <a:t>1ч.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</a:tr>
              <a:tr h="33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2.В мире шахмат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</a:tr>
              <a:tr h="75439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Социальное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1.В гостях у </a:t>
                      </a:r>
                      <a:r>
                        <a:rPr lang="ru-RU" sz="1400" b="1" dirty="0" err="1"/>
                        <a:t>Мойдодыра</a:t>
                      </a:r>
                      <a:endParaRPr lang="ru-RU" sz="1400" b="1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2.В мире музыки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</a:tr>
              <a:tr h="3348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2.В мире музыки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</a:tr>
              <a:tr h="895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Духовно-нравственное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1.«Россия – Родина моя»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2.«Моя малая Родина»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3.Юный этнограф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1ч.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</a:tr>
              <a:tr h="77330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Обще-интеллектуальное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1.Я – исследователь (за страницами учебника математики) 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0,5ч.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</a:tr>
              <a:tr h="6322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2.Я – исследователь (за страницами учебника русского языка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0,5ч.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1ч.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</a:tr>
              <a:tr h="8590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3.Я – исследователь (за страницами учебника «Окружающий мир» НТТ)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1ч.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1ч.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1ч.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</a:tr>
              <a:tr h="6094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Общекультурное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Детская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риторика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/>
                        <a:t>1ч.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/>
                        <a:t>1ч.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</a:tr>
              <a:tr h="2436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Всего часов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5ч.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6ч.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6ч.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</a:rPr>
                        <a:t>6ч.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40" marR="4874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5" y="138545"/>
            <a:ext cx="12079605" cy="6719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82" y="365125"/>
            <a:ext cx="11206018" cy="635894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                             Формы организации внеурочной деятельности:</a:t>
            </a:r>
            <a:br>
              <a:rPr lang="ru-RU" sz="3100" b="1" dirty="0" smtClean="0">
                <a:solidFill>
                  <a:srgbClr val="C00000"/>
                </a:solidFill>
              </a:rPr>
            </a:br>
            <a:r>
              <a:rPr lang="ru-RU" sz="2200" b="1" dirty="0" smtClean="0"/>
              <a:t>•	экскурсии;</a:t>
            </a:r>
            <a:br>
              <a:rPr lang="ru-RU" sz="2200" b="1" dirty="0" smtClean="0"/>
            </a:br>
            <a:r>
              <a:rPr lang="ru-RU" sz="2200" b="1" dirty="0" smtClean="0"/>
              <a:t>•	этические беседы;</a:t>
            </a:r>
            <a:br>
              <a:rPr lang="ru-RU" sz="2200" b="1" dirty="0" smtClean="0"/>
            </a:br>
            <a:r>
              <a:rPr lang="ru-RU" sz="2200" b="1" dirty="0" smtClean="0"/>
              <a:t>•	игры с ролевым акцентом;</a:t>
            </a:r>
            <a:br>
              <a:rPr lang="ru-RU" sz="2200" b="1" dirty="0" smtClean="0"/>
            </a:br>
            <a:r>
              <a:rPr lang="ru-RU" sz="2200" b="1" dirty="0" smtClean="0"/>
              <a:t>•	познавательные беседы;</a:t>
            </a:r>
            <a:br>
              <a:rPr lang="ru-RU" sz="2200" b="1" dirty="0" smtClean="0"/>
            </a:br>
            <a:r>
              <a:rPr lang="ru-RU" sz="2200" b="1" dirty="0" smtClean="0"/>
              <a:t>•	детские исследовательские проекты;</a:t>
            </a:r>
            <a:br>
              <a:rPr lang="ru-RU" sz="2200" b="1" dirty="0" smtClean="0"/>
            </a:br>
            <a:r>
              <a:rPr lang="ru-RU" sz="2200" b="1" dirty="0" smtClean="0"/>
              <a:t>•	культпоходы в театры, музеи, выставки;</a:t>
            </a:r>
            <a:br>
              <a:rPr lang="ru-RU" sz="2200" b="1" dirty="0" smtClean="0"/>
            </a:br>
            <a:r>
              <a:rPr lang="ru-RU" sz="2200" b="1" dirty="0" smtClean="0"/>
              <a:t>•	занятия объединений художественного творчества;</a:t>
            </a:r>
            <a:br>
              <a:rPr lang="ru-RU" sz="2200" b="1" dirty="0" smtClean="0"/>
            </a:br>
            <a:r>
              <a:rPr lang="ru-RU" sz="2200" b="1" dirty="0" smtClean="0"/>
              <a:t>•	выставки в школе;</a:t>
            </a:r>
            <a:br>
              <a:rPr lang="ru-RU" sz="2200" b="1" dirty="0" smtClean="0"/>
            </a:br>
            <a:r>
              <a:rPr lang="ru-RU" sz="2200" b="1" dirty="0" smtClean="0"/>
              <a:t>•	спектакли в классе, в школе;</a:t>
            </a:r>
            <a:br>
              <a:rPr lang="ru-RU" sz="2200" b="1" dirty="0" smtClean="0"/>
            </a:br>
            <a:r>
              <a:rPr lang="ru-RU" sz="2200" b="1" dirty="0" smtClean="0"/>
              <a:t>•	культпоходы в театры, музеи, выставки;</a:t>
            </a:r>
            <a:br>
              <a:rPr lang="ru-RU" sz="2200" b="1" dirty="0" smtClean="0"/>
            </a:br>
            <a:r>
              <a:rPr lang="ru-RU" sz="2200" b="1" dirty="0" smtClean="0"/>
              <a:t>•	занятия объединений художественного творчества;</a:t>
            </a:r>
            <a:br>
              <a:rPr lang="ru-RU" sz="2200" b="1" dirty="0" smtClean="0"/>
            </a:br>
            <a:r>
              <a:rPr lang="ru-RU" sz="2200" b="1" dirty="0" smtClean="0"/>
              <a:t>•	выставки в школе;</a:t>
            </a:r>
            <a:br>
              <a:rPr lang="ru-RU" sz="2200" b="1" dirty="0" smtClean="0"/>
            </a:br>
            <a:r>
              <a:rPr lang="ru-RU" sz="2200" b="1" dirty="0" smtClean="0"/>
              <a:t>•	спектакли в классе, в школе;</a:t>
            </a:r>
            <a:br>
              <a:rPr lang="ru-RU" sz="2200" b="1" dirty="0" smtClean="0"/>
            </a:br>
            <a:r>
              <a:rPr lang="ru-RU" sz="2200" b="1" dirty="0" smtClean="0"/>
              <a:t>•	кружки различной направленности;</a:t>
            </a:r>
            <a:br>
              <a:rPr lang="ru-RU" sz="2200" b="1" dirty="0" smtClean="0"/>
            </a:br>
            <a:r>
              <a:rPr lang="ru-RU" sz="2200" b="1" dirty="0" smtClean="0"/>
              <a:t>•	факультативы;</a:t>
            </a:r>
            <a:br>
              <a:rPr lang="ru-RU" sz="2200" b="1" dirty="0" smtClean="0"/>
            </a:br>
            <a:r>
              <a:rPr lang="ru-RU" sz="2200" b="1" dirty="0" smtClean="0"/>
              <a:t>•	секции, в том числе спортивные;</a:t>
            </a:r>
            <a:br>
              <a:rPr lang="ru-RU" sz="2200" b="1" dirty="0" smtClean="0"/>
            </a:br>
            <a:r>
              <a:rPr lang="ru-RU" sz="2200" b="1" dirty="0" smtClean="0"/>
              <a:t>•	акции в окружающем социуме;</a:t>
            </a:r>
            <a:br>
              <a:rPr lang="ru-RU" sz="2200" b="1" dirty="0" smtClean="0"/>
            </a:br>
            <a:r>
              <a:rPr lang="ru-RU" sz="2200" b="1" dirty="0" smtClean="0"/>
              <a:t>•	олимпиады;</a:t>
            </a:r>
            <a:br>
              <a:rPr lang="ru-RU" sz="2200" b="1" dirty="0" smtClean="0"/>
            </a:br>
            <a:r>
              <a:rPr lang="ru-RU" sz="2200" b="1" dirty="0" smtClean="0"/>
              <a:t>•	конкурсы;</a:t>
            </a:r>
            <a:br>
              <a:rPr lang="ru-RU" sz="2200" b="1" dirty="0" smtClean="0"/>
            </a:br>
            <a:r>
              <a:rPr lang="ru-RU" sz="2200" b="1" dirty="0" smtClean="0"/>
              <a:t>•	соревнования;</a:t>
            </a:r>
            <a:br>
              <a:rPr lang="ru-RU" sz="2200" b="1" dirty="0" smtClean="0"/>
            </a:br>
            <a:r>
              <a:rPr lang="ru-RU" sz="2200" b="1" dirty="0" smtClean="0"/>
              <a:t>•	поисковые исследования.</a:t>
            </a:r>
            <a:br>
              <a:rPr lang="ru-RU" sz="2200" b="1" dirty="0" smtClean="0"/>
            </a:br>
            <a:endParaRPr 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4026257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5" y="138545"/>
            <a:ext cx="12079605" cy="6719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9782" y="365125"/>
            <a:ext cx="7278254" cy="63589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«Воспитание ребенка — это не милая забава, а задание, требующее капиталовложений — тяжких переживаний, усилий бессонных ночей и много, много мыслей.» 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(</a:t>
            </a:r>
            <a:r>
              <a:rPr lang="ru-RU" b="1" dirty="0" err="1" smtClean="0"/>
              <a:t>Януш</a:t>
            </a:r>
            <a:r>
              <a:rPr lang="ru-RU" b="1" dirty="0" smtClean="0"/>
              <a:t> Корчак (1878 — 1942, польский педагог и писатель)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3" y="876515"/>
            <a:ext cx="3596540" cy="52435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083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95" y="138545"/>
            <a:ext cx="12079605" cy="67194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82" y="365125"/>
            <a:ext cx="11785600" cy="63589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                                        Заповеди: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1. Главным есть не предмет, которому мы учим, а личность, которую мы формируем. Не предмет формирует личность, а учитель своей деятельностью, связанной с изучением предмета.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2. Помогайте ученикам овладеть наиболее продуктивными методами учебно-познавательной деятельности, учите их учиться.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3.Приучайте учеников думать и действовать самостоятельно.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4.Необходимо чаще показывать ученикам перспективы их обучения.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5.Поощряйте исследовательскую работу учеников.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6.Объясняйте ученикам, что каждый человек найдет свое место в жизни, если научится всему, что необходимо для реализации жизненных планов.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1626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363</Words>
  <Application>Microsoft Office PowerPoint</Application>
  <PresentationFormat>Произвольный</PresentationFormat>
  <Paragraphs>140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«Внеурочная деятельность как неотъемлемая часть образовательного процесса в условиях ФГОС»</vt:lpstr>
      <vt:lpstr>«Только та школа становится очагом духовной жизни,  где помимо интересных уроков имеются и успешно применяются самые разнообразные формы развития учащихся вне уроков.»                                                В.А.Сухомлинский </vt:lpstr>
      <vt:lpstr>Внеурочная деятельность - это неотъемлемая часть образовательного процесса и одна из форм организации свободного времени учащихся. ВД  в образовательном учреждении  регламентируется следующими документами :  - закон « Об образовании в Российской федерации» № 273-ФЗ от 29.12.2012г. - письмо Министерства образования Российской федерации от 02.04.2002г. № 13-51-28/13 «О повышении воспитательного потенциала общеобразовательного процесса в общеобразовательном учреждении»;  - приказ Минобрнауки России « Об утверждении и введении в действие федерального государственного образовательного стандарта начального общего образования 2 № 373 от 06.10.2009г. ( в редакции Приказа Минобрнауки России от 26.11.2010г. № 1241).  - письмо Минобрнауки России от 12.0.2011г. № 03-296 « Об организации внеурочной деятельности при введении федерального государственного образовательного стандарта общего образования».</vt:lpstr>
      <vt:lpstr>Задачи внеурочной деятельности: 1. обеспечение возможности приобретения обучающимися социальных знаний; 2. обеспечение возможности получения обучающимися опыта переживания и позитивного отношения к базовым ценностям; 3. обеспечение возможности получения обучающимися опыта самостоятельного общественного действия ; 4. обеспечение роста творческого потенциала ребёнка. </vt:lpstr>
      <vt:lpstr>Слайд 5</vt:lpstr>
      <vt:lpstr>Слайд 6</vt:lpstr>
      <vt:lpstr>                             Формы организации внеурочной деятельности: • экскурсии; • этические беседы; • игры с ролевым акцентом; • познавательные беседы; • детские исследовательские проекты; • культпоходы в театры, музеи, выставки; • занятия объединений художественного творчества; • выставки в школе; • спектакли в классе, в школе; • культпоходы в театры, музеи, выставки; • занятия объединений художественного творчества; • выставки в школе; • спектакли в классе, в школе; • кружки различной направленности; • факультативы; • секции, в том числе спортивные; • акции в окружающем социуме; • олимпиады; • конкурсы; • соревнования; • поисковые исследования. </vt:lpstr>
      <vt:lpstr>«Воспитание ребенка — это не милая забава, а задание, требующее капиталовложений — тяжких переживаний, усилий бессонных ночей и много, много мыслей.»      (Януш Корчак (1878 — 1942, польский педагог и писатель)</vt:lpstr>
      <vt:lpstr>                                        Заповеди:  1. Главным есть не предмет, которому мы учим, а личность, которую мы формируем. Не предмет формирует личность, а учитель своей деятельностью, связанной с изучением предмета. 2. Помогайте ученикам овладеть наиболее продуктивными методами учебно-познавательной деятельности, учите их учиться. 3.Приучайте учеников думать и действовать самостоятельно. 4.Необходимо чаще показывать ученикам перспективы их обучения. 5.Поощряйте исследовательскую работу учеников. 6.Объясняйте ученикам, что каждый человек найдет свое место в жизни, если научится всему, что необходимо для реализации жизненных планов.</vt:lpstr>
      <vt:lpstr>Посредственный  учитель излагает. Хороший учитель    объясняет.  Выдающийся учитель  показывает.  Великий учитель     вдохновляет. 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Аминат Гаджиевна</dc:creator>
  <cp:lastModifiedBy>Windows User</cp:lastModifiedBy>
  <cp:revision>8</cp:revision>
  <dcterms:created xsi:type="dcterms:W3CDTF">2020-01-10T19:23:46Z</dcterms:created>
  <dcterms:modified xsi:type="dcterms:W3CDTF">2020-01-11T05:42:21Z</dcterms:modified>
</cp:coreProperties>
</file>