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8" r:id="rId2"/>
    <p:sldId id="302" r:id="rId3"/>
    <p:sldId id="301" r:id="rId4"/>
    <p:sldId id="300" r:id="rId5"/>
    <p:sldId id="299" r:id="rId6"/>
    <p:sldId id="260" r:id="rId7"/>
    <p:sldId id="261" r:id="rId8"/>
    <p:sldId id="307" r:id="rId9"/>
    <p:sldId id="314" r:id="rId10"/>
    <p:sldId id="319" r:id="rId11"/>
    <p:sldId id="318" r:id="rId12"/>
    <p:sldId id="262" r:id="rId13"/>
    <p:sldId id="323" r:id="rId14"/>
    <p:sldId id="296" r:id="rId15"/>
    <p:sldId id="306" r:id="rId16"/>
    <p:sldId id="305" r:id="rId17"/>
    <p:sldId id="312" r:id="rId18"/>
    <p:sldId id="304" r:id="rId19"/>
    <p:sldId id="303" r:id="rId20"/>
    <p:sldId id="322" r:id="rId21"/>
    <p:sldId id="321" r:id="rId22"/>
    <p:sldId id="320" r:id="rId23"/>
    <p:sldId id="316" r:id="rId24"/>
    <p:sldId id="326" r:id="rId25"/>
    <p:sldId id="325" r:id="rId26"/>
    <p:sldId id="315" r:id="rId27"/>
    <p:sldId id="330" r:id="rId28"/>
    <p:sldId id="329" r:id="rId29"/>
    <p:sldId id="328" r:id="rId30"/>
    <p:sldId id="324" r:id="rId31"/>
    <p:sldId id="327" r:id="rId32"/>
    <p:sldId id="333" r:id="rId33"/>
    <p:sldId id="313" r:id="rId34"/>
    <p:sldId id="332" r:id="rId35"/>
    <p:sldId id="331" r:id="rId36"/>
    <p:sldId id="337" r:id="rId37"/>
    <p:sldId id="336" r:id="rId38"/>
    <p:sldId id="335" r:id="rId39"/>
    <p:sldId id="334" r:id="rId40"/>
    <p:sldId id="338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214290"/>
            <a:ext cx="878684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/>
              <a:t>«Сталинградская  битва:</a:t>
            </a:r>
          </a:p>
          <a:p>
            <a:pPr algn="ctr"/>
            <a:r>
              <a:rPr lang="ru-RU" sz="6600" dirty="0" smtClean="0"/>
              <a:t>200 дней мужества и стойкости дагестанцев</a:t>
            </a:r>
            <a:r>
              <a:rPr lang="ru-RU" sz="4400" dirty="0" smtClean="0"/>
              <a:t>» </a:t>
            </a:r>
            <a:endParaRPr lang="ru-RU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43026"/>
            <a:ext cx="8572560" cy="521497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0"/>
            <a:ext cx="9144000" cy="8309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Участники Сталинградской битвы в гимназии №35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111 - 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57166"/>
            <a:ext cx="8501122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338"/>
            <a:ext cx="9144000" cy="70723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596" y="0"/>
            <a:ext cx="8572560" cy="569386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800" b="1" dirty="0" smtClean="0"/>
              <a:t>Величайшая за всю историю второй мировой войны Сталинградская битва началась </a:t>
            </a:r>
            <a:r>
              <a:rPr lang="ru-RU" sz="2800" b="1" dirty="0" smtClean="0">
                <a:solidFill>
                  <a:srgbClr val="FF0000"/>
                </a:solidFill>
              </a:rPr>
              <a:t>17 июля 1942 года.</a:t>
            </a:r>
            <a:r>
              <a:rPr lang="ru-RU" sz="2800" b="1" dirty="0" smtClean="0"/>
              <a:t> Ни одна из мировых битв по масштабам, ожесточённости и своему значению не может сравниться с ней. Она развернулась на огромной территории в </a:t>
            </a:r>
            <a:r>
              <a:rPr lang="ru-RU" sz="2800" b="1" dirty="0" smtClean="0">
                <a:solidFill>
                  <a:srgbClr val="FF0000"/>
                </a:solidFill>
              </a:rPr>
              <a:t>100 тысяч квадратных километров</a:t>
            </a:r>
            <a:r>
              <a:rPr lang="ru-RU" sz="2800" b="1" dirty="0" smtClean="0"/>
              <a:t>, продолжалась </a:t>
            </a:r>
            <a:r>
              <a:rPr lang="ru-RU" sz="2800" b="1" dirty="0" smtClean="0">
                <a:solidFill>
                  <a:srgbClr val="FF0000"/>
                </a:solidFill>
              </a:rPr>
              <a:t>200</a:t>
            </a:r>
            <a:r>
              <a:rPr lang="ru-RU" sz="2800" b="1" dirty="0" smtClean="0"/>
              <a:t> дней и ночей (6,5 месяцев). С обеих сторон в ней участвовало свыше </a:t>
            </a:r>
            <a:r>
              <a:rPr lang="ru-RU" sz="2800" b="1" dirty="0" smtClean="0">
                <a:solidFill>
                  <a:srgbClr val="FF0000"/>
                </a:solidFill>
              </a:rPr>
              <a:t>2 миллионов </a:t>
            </a:r>
            <a:r>
              <a:rPr lang="ru-RU" sz="2800" b="1" dirty="0" smtClean="0"/>
              <a:t>человек, до </a:t>
            </a:r>
            <a:r>
              <a:rPr lang="ru-RU" sz="2800" b="1" dirty="0" smtClean="0">
                <a:solidFill>
                  <a:srgbClr val="FF0000"/>
                </a:solidFill>
              </a:rPr>
              <a:t>2 тысяч </a:t>
            </a:r>
            <a:r>
              <a:rPr lang="ru-RU" sz="2800" b="1" dirty="0" smtClean="0"/>
              <a:t>танков, </a:t>
            </a:r>
            <a:r>
              <a:rPr lang="ru-RU" sz="2800" b="1" dirty="0" smtClean="0">
                <a:solidFill>
                  <a:srgbClr val="FF0000"/>
                </a:solidFill>
              </a:rPr>
              <a:t>более 2 тысяч </a:t>
            </a:r>
            <a:r>
              <a:rPr lang="ru-RU" sz="2800" b="1" dirty="0" smtClean="0"/>
              <a:t>самолётов, до </a:t>
            </a:r>
            <a:r>
              <a:rPr lang="ru-RU" sz="2800" b="1" dirty="0" smtClean="0">
                <a:solidFill>
                  <a:srgbClr val="FF0000"/>
                </a:solidFill>
              </a:rPr>
              <a:t>26 тысяч орудий</a:t>
            </a:r>
            <a:r>
              <a:rPr lang="ru-RU" sz="2800" b="1" dirty="0" smtClean="0"/>
              <a:t>.  </a:t>
            </a:r>
            <a:endParaRPr lang="ru-RU" sz="2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дом Павлов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57166"/>
            <a:ext cx="8358246" cy="608175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857232"/>
            <a:ext cx="8929718" cy="5509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Зимой </a:t>
            </a:r>
            <a:r>
              <a:rPr lang="ru-RU" sz="3200" dirty="0" smtClean="0">
                <a:solidFill>
                  <a:srgbClr val="0070C0"/>
                </a:solidFill>
              </a:rPr>
              <a:t>1941-1942</a:t>
            </a:r>
            <a:r>
              <a:rPr lang="ru-RU" sz="3200" dirty="0" smtClean="0"/>
              <a:t> годов в районе городов Махачкала и Буйнакск была создана </a:t>
            </a:r>
            <a:r>
              <a:rPr lang="ru-RU" sz="3200" dirty="0" smtClean="0">
                <a:solidFill>
                  <a:srgbClr val="0070C0"/>
                </a:solidFill>
              </a:rPr>
              <a:t>91-я</a:t>
            </a:r>
            <a:r>
              <a:rPr lang="ru-RU" sz="3200" dirty="0" smtClean="0"/>
              <a:t> стрелковая дивизия, в рядах которой насчитывалось до </a:t>
            </a:r>
            <a:r>
              <a:rPr lang="ru-RU" sz="3200" dirty="0" smtClean="0">
                <a:solidFill>
                  <a:srgbClr val="0070C0"/>
                </a:solidFill>
              </a:rPr>
              <a:t>600</a:t>
            </a:r>
            <a:r>
              <a:rPr lang="ru-RU" sz="3200" dirty="0" smtClean="0"/>
              <a:t> дагестанцев. Летом </a:t>
            </a:r>
            <a:r>
              <a:rPr lang="ru-RU" sz="3200" dirty="0" smtClean="0">
                <a:solidFill>
                  <a:srgbClr val="0070C0"/>
                </a:solidFill>
              </a:rPr>
              <a:t>1942</a:t>
            </a:r>
            <a:r>
              <a:rPr lang="ru-RU" sz="3200" dirty="0" smtClean="0"/>
              <a:t> года 91-я дивизия встала на одном из основных путей продвижения противника, рвавшегося к Сталинграду.  Кроме воинов 91-й дивизии, в Сталинградской битве, по неполным данным, принимало участие более </a:t>
            </a:r>
            <a:r>
              <a:rPr lang="ru-RU" sz="3200" dirty="0" smtClean="0">
                <a:solidFill>
                  <a:srgbClr val="0070C0"/>
                </a:solidFill>
              </a:rPr>
              <a:t>двух тысяч дагестанцев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2852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Глава 2. «Дагестанцы на защите города». </a:t>
            </a:r>
            <a:endParaRPr lang="ru-RU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Активные участники Сталинградской битвы, которые заслужили своими подвигами высокое звание Героя Советского Союза были</a:t>
            </a:r>
            <a:r>
              <a:rPr lang="ru-RU" sz="2000" dirty="0" smtClean="0"/>
              <a:t>: </a:t>
            </a:r>
            <a:endParaRPr lang="ru-RU" sz="2000" dirty="0"/>
          </a:p>
        </p:txBody>
      </p:sp>
      <p:pic>
        <p:nvPicPr>
          <p:cNvPr id="4" name="Рисунок 3" descr="https://dosaaf-ro05.ru/images/1(42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414340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osaaf-ro05.ru/images/2(36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2000240"/>
            <a:ext cx="3786182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s://dosaaf-ro05.ru/images/3(46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4214810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osaaf-ro05.ru/images/4(31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72066" y="0"/>
            <a:ext cx="407193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s://dosaaf-ro05.ru/images/6(14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905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osaaf-ro05.ru/images/8(11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928802"/>
            <a:ext cx="385762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s://dosaaf-ro05.ru/images/5(20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092"/>
            <a:ext cx="371474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osaaf-ro05.ru/images/7(13)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357818" y="0"/>
            <a:ext cx="378618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s://dosaaf-ro05.ru/images/7(13)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72000" y="0"/>
            <a:ext cx="4143404" cy="440120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000" b="1" dirty="0" smtClean="0"/>
              <a:t>Неувядаемой славой покрыл свое имя отважный защитник Сталинграда пулеметчик из Дагестана </a:t>
            </a:r>
            <a:r>
              <a:rPr lang="ru-RU" sz="2000" b="1" dirty="0" err="1" smtClean="0"/>
              <a:t>Ханпаша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Нурадилов</a:t>
            </a:r>
            <a:r>
              <a:rPr lang="ru-RU" sz="2000" b="1" dirty="0" smtClean="0"/>
              <a:t>, чемпион снайперов всей Второй мировой войны. На личном счету гвардии сержанта X. </a:t>
            </a:r>
            <a:r>
              <a:rPr lang="ru-RU" sz="2000" b="1" dirty="0" err="1" smtClean="0"/>
              <a:t>Нурадилова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920</a:t>
            </a:r>
            <a:r>
              <a:rPr lang="ru-RU" sz="2000" b="1" dirty="0" smtClean="0"/>
              <a:t> убитых гитлеровцев, </a:t>
            </a:r>
            <a:r>
              <a:rPr lang="ru-RU" sz="2000" b="1" dirty="0" smtClean="0">
                <a:solidFill>
                  <a:srgbClr val="0070C0"/>
                </a:solidFill>
              </a:rPr>
              <a:t>12</a:t>
            </a:r>
            <a:r>
              <a:rPr lang="ru-RU" sz="2000" b="1" dirty="0" smtClean="0"/>
              <a:t> взятых в плен и </a:t>
            </a:r>
            <a:r>
              <a:rPr lang="ru-RU" sz="2000" b="1" dirty="0" smtClean="0">
                <a:solidFill>
                  <a:srgbClr val="0070C0"/>
                </a:solidFill>
              </a:rPr>
              <a:t>7 </a:t>
            </a:r>
            <a:r>
              <a:rPr lang="ru-RU" sz="2000" b="1" dirty="0" smtClean="0"/>
              <a:t>захваченных вражеских пулеметов.</a:t>
            </a:r>
            <a:endParaRPr lang="ru-RU" sz="2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8501122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111 - 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28604"/>
            <a:ext cx="8501122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ханбик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70"/>
            <a:ext cx="4071966" cy="60722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71934" y="785794"/>
            <a:ext cx="4572032" cy="540147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Одна из телевизионных передач была посвящена этим женщинам. Наши </a:t>
            </a:r>
            <a:r>
              <a:rPr lang="ru-RU" sz="23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ТОКСовцы</a:t>
            </a:r>
            <a:r>
              <a:rPr lang="ru-RU" sz="2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однократно   встречались с </a:t>
            </a:r>
            <a:r>
              <a:rPr lang="ru-RU" sz="23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Эмирсултановой</a:t>
            </a:r>
            <a:r>
              <a:rPr lang="ru-RU" sz="2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3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Ханбике</a:t>
            </a:r>
            <a:r>
              <a:rPr lang="ru-RU" sz="23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побывали у нее дома  в селе Усухчай. Воспоминания этой хрупкой в то же время мужественной женщины, никого не оставили равнодушными. Каждая из них внесла свой достойный вклад в разгром гитлеровских полчищ, в защиту от них исторического города на Волге.</a:t>
            </a:r>
            <a:endParaRPr lang="ru-RU" sz="23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130" name="Picture 2" descr="C:\Users\ученик\Desktop\Новая папка (2)Аминат\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0"/>
            <a:ext cx="6286512" cy="3571876"/>
          </a:xfrm>
          <a:prstGeom prst="rect">
            <a:avLst/>
          </a:prstGeom>
          <a:noFill/>
        </p:spPr>
      </p:pic>
      <p:pic>
        <p:nvPicPr>
          <p:cNvPr id="48131" name="Picture 3" descr="C:\Users\ученик\Desktop\Новая папка (2)Аминат\11_c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30168"/>
            <a:ext cx="5643570" cy="3227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://lezgi-yar.ru/_ph/3/2/362837055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32"/>
            <a:ext cx="7143768" cy="6000768"/>
          </a:xfrm>
          <a:prstGeom prst="rect">
            <a:avLst/>
          </a:prstGeom>
          <a:noFill/>
          <a:ln>
            <a:noFill/>
          </a:ln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Глава 3. Генерал, отдавший свою жизнь за свободу и независимость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Яков-Якуб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Кулиев)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://lezgi-yar.ru/_nw/10/1166346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857820" y="0"/>
            <a:ext cx="3286180" cy="55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5572164" cy="569386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33333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Генерал </a:t>
            </a:r>
            <a:r>
              <a:rPr lang="ru-RU" sz="2800" b="1" dirty="0" err="1" smtClean="0">
                <a:solidFill>
                  <a:srgbClr val="333333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Якуб</a:t>
            </a:r>
            <a:r>
              <a:rPr lang="ru-RU" sz="2800" b="1" dirty="0" smtClean="0">
                <a:solidFill>
                  <a:srgbClr val="333333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 Кулиев, яркий представитель Лезгинского народа, участник боевых действий советских войск по обороне города Сталинграда (</a:t>
            </a:r>
            <a:r>
              <a:rPr lang="ru-RU" sz="2800" b="1" dirty="0" smtClean="0">
                <a:solidFill>
                  <a:srgbClr val="0070C0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17 июля 1942 - 2 февраля 1943</a:t>
            </a:r>
            <a:r>
              <a:rPr lang="ru-RU" sz="2800" b="1" dirty="0" smtClean="0">
                <a:solidFill>
                  <a:srgbClr val="333333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) и разгрому крупной стратегической немецкой группировки в междуречье Дона и Волги в ходе Великой Отечественной войны.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33333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Офицер авангарда </a:t>
            </a:r>
            <a:r>
              <a:rPr lang="ru-RU" sz="2800" b="1" dirty="0" smtClean="0">
                <a:solidFill>
                  <a:srgbClr val="0070C0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61-й </a:t>
            </a:r>
            <a:r>
              <a:rPr lang="ru-RU" sz="2800" b="1" dirty="0" smtClean="0">
                <a:solidFill>
                  <a:srgbClr val="333333"/>
                </a:solidFill>
                <a:latin typeface="PT Sans" charset="0"/>
                <a:ea typeface="Times New Roman" pitchFamily="18" charset="0"/>
                <a:cs typeface="Times New Roman" pitchFamily="18" charset="0"/>
              </a:rPr>
              <a:t>кавалерийской дивизии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71810"/>
            <a:ext cx="4500562" cy="3429000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23733"/>
          <a:stretch/>
        </p:blipFill>
        <p:spPr bwMode="auto">
          <a:xfrm>
            <a:off x="4500562" y="0"/>
            <a:ext cx="4643438" cy="3071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00530" cy="304698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ноября 2018 года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Министр образования и науки России Ольга Юрьевна Васильева посетила гимназию №35 г.Махачкалы, и дала высокую оценку патриотическому </a:t>
            </a:r>
            <a:r>
              <a:rPr lang="ru-RU" sz="2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подростающего</a:t>
            </a: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поколения.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124" y="3071810"/>
            <a:ext cx="4500562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Она отметил, что этот опыт надо транслировать  на всю Россию </a:t>
            </a:r>
            <a:endParaRPr lang="ru-RU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ученик\Desktop\Новая папка (2)Аминат\1111 - 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8501122" cy="60008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42852"/>
            <a:ext cx="866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Слет посвященный 75 годовщине Сталинградской битвы. </a:t>
            </a:r>
            <a:endParaRPr lang="ru-RU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81027-WA0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5968"/>
            <a:ext cx="4786346" cy="45720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В ходе исследования я встретилась с председателем Совета ветеранов РД </a:t>
            </a:r>
            <a:r>
              <a:rPr lang="ru-RU" sz="2400" b="1" dirty="0" err="1" smtClean="0"/>
              <a:t>Алиджановым</a:t>
            </a:r>
            <a:r>
              <a:rPr lang="ru-RU" sz="2400" b="1" dirty="0" smtClean="0"/>
              <a:t> М.Р. По последним сведениям в Дагестане всего осталось в живых участников Великой Отечественной войны </a:t>
            </a:r>
            <a:r>
              <a:rPr lang="ru-RU" sz="2400" b="1" dirty="0" smtClean="0">
                <a:solidFill>
                  <a:srgbClr val="0070C0"/>
                </a:solidFill>
              </a:rPr>
              <a:t>146 </a:t>
            </a:r>
            <a:r>
              <a:rPr lang="ru-RU" sz="2400" b="1" dirty="0" smtClean="0"/>
              <a:t>человек, из них в Махачкале проживает </a:t>
            </a:r>
            <a:r>
              <a:rPr lang="ru-RU" sz="2400" b="1" dirty="0" smtClean="0">
                <a:solidFill>
                  <a:srgbClr val="0070C0"/>
                </a:solidFill>
              </a:rPr>
              <a:t>47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071498"/>
            <a:ext cx="8429684" cy="5786502"/>
          </a:xfrm>
          <a:prstGeom prst="rect">
            <a:avLst/>
          </a:prstGeom>
          <a:noFill/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0" y="0"/>
            <a:ext cx="87868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февраль 2018г.  в музее Боевой Славы им.Макаровой состоялось мероприятие, посвященное 75 –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летию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Сталинградской битвы. Были приглашены участники Сталинградской битвы, ветераны Великой отечественной войны, ветераны Афганской войны.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халидов хали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32"/>
            <a:ext cx="5929322" cy="61436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29322" y="714356"/>
            <a:ext cx="3214678" cy="56323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000" b="1" dirty="0" smtClean="0"/>
              <a:t>В июне </a:t>
            </a:r>
            <a:r>
              <a:rPr lang="ru-RU" sz="2000" b="1" dirty="0" smtClean="0">
                <a:solidFill>
                  <a:srgbClr val="FF0000"/>
                </a:solidFill>
              </a:rPr>
              <a:t>1941 </a:t>
            </a:r>
            <a:r>
              <a:rPr lang="ru-RU" sz="2000" b="1" dirty="0" smtClean="0"/>
              <a:t>года был призван в ряды Красной Армии. Служил в составе </a:t>
            </a:r>
            <a:r>
              <a:rPr lang="ru-RU" sz="2000" b="1" dirty="0" smtClean="0">
                <a:solidFill>
                  <a:srgbClr val="FF0000"/>
                </a:solidFill>
              </a:rPr>
              <a:t>431-ой</a:t>
            </a:r>
            <a:r>
              <a:rPr lang="ru-RU" sz="2000" b="1" dirty="0" smtClean="0"/>
              <a:t> отдельно телеграфно-строительной роты в героической обороне Сталинграда. Награжден медалями «За боевые заслуги» , «За оборону Сталинграда», еще десятью медалями и 14 благодарностями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Ветеран Сталинградской битвы </a:t>
            </a:r>
            <a:r>
              <a:rPr lang="ru-RU" sz="2000" b="1" dirty="0" err="1" smtClean="0"/>
              <a:t>Халидов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Халид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Бадрудинович</a:t>
            </a:r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2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14290"/>
            <a:ext cx="8643998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56" y="928670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 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0181027-WA00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94"/>
            <a:ext cx="4786314" cy="6072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57752" y="785794"/>
            <a:ext cx="4286248" cy="507831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b="1" dirty="0" smtClean="0"/>
              <a:t>Капитан </a:t>
            </a:r>
            <a:r>
              <a:rPr lang="ru-RU" b="1" dirty="0" err="1" smtClean="0"/>
              <a:t>Батырханов</a:t>
            </a:r>
            <a:r>
              <a:rPr lang="ru-RU" b="1" dirty="0" smtClean="0"/>
              <a:t> в годы войны проявлял себя как боевой офицер, умеющий организовать бойцов на выполнение поставленной задачи, личным примером воодушевляя воинов на подвиги. День Победы он отметил вместе со своим боевым товарищем в Варшаве </a:t>
            </a:r>
            <a:r>
              <a:rPr lang="ru-RU" b="1" dirty="0" smtClean="0">
                <a:solidFill>
                  <a:srgbClr val="FF0000"/>
                </a:solidFill>
              </a:rPr>
              <a:t>13 мая 1945 года</a:t>
            </a:r>
            <a:r>
              <a:rPr lang="ru-RU" b="1" dirty="0" smtClean="0"/>
              <a:t>. И, конечно же , незабываемые события в его жизни- три парада Победы на Красной площади в Москве в </a:t>
            </a:r>
            <a:r>
              <a:rPr lang="ru-RU" b="1" dirty="0" smtClean="0">
                <a:solidFill>
                  <a:srgbClr val="FF0000"/>
                </a:solidFill>
              </a:rPr>
              <a:t>1945,1995 и 2005 </a:t>
            </a:r>
            <a:r>
              <a:rPr lang="ru-RU" b="1" dirty="0" smtClean="0"/>
              <a:t>годах. Не раз глядел смерти в лицо артиллерист </a:t>
            </a:r>
            <a:r>
              <a:rPr lang="ru-RU" b="1" dirty="0" err="1" smtClean="0"/>
              <a:t>Ильяс</a:t>
            </a:r>
            <a:r>
              <a:rPr lang="ru-RU" b="1" dirty="0" smtClean="0"/>
              <a:t> </a:t>
            </a:r>
            <a:r>
              <a:rPr lang="ru-RU" b="1" dirty="0" err="1" smtClean="0"/>
              <a:t>Казиханов</a:t>
            </a:r>
            <a:r>
              <a:rPr lang="ru-RU" b="1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1714488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 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Один из старейших ветеранов Великой Отечественной войны в РД.  Саид </a:t>
            </a:r>
            <a:r>
              <a:rPr lang="ru-RU" b="1" dirty="0" err="1" smtClean="0"/>
              <a:t>Гусейнаевич</a:t>
            </a:r>
            <a:r>
              <a:rPr lang="ru-RU" b="1" dirty="0" smtClean="0"/>
              <a:t> в 1942 году в возрасте 20 лет добровольцем ушел на фронт. Службу проходил в пехоте, был пулеметчиком, принимал участие в боях на территории Чечни, Ингушетии, Украины, Молдавии. В 1944 году был тяжело ранен и демобилизовался. Саид </a:t>
            </a:r>
            <a:r>
              <a:rPr lang="ru-RU" b="1" dirty="0" err="1" smtClean="0"/>
              <a:t>Гусейнаевич</a:t>
            </a:r>
            <a:r>
              <a:rPr lang="ru-RU" b="1" dirty="0" smtClean="0"/>
              <a:t> награжден орденом Отечественной войны, медалями «За боевые заслуги», «За оборону Кавказа», «Трудовой славы»</a:t>
            </a:r>
            <a:endParaRPr lang="ru-RU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42" y="3357562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Видео 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родина мат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332"/>
            <a:ext cx="5786478" cy="61436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86446" y="714356"/>
            <a:ext cx="3357554" cy="47089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000" b="1" dirty="0" smtClean="0"/>
              <a:t>В 2017 году на кануне   праздника Великой победы группа учащихся- активистов города Махачкалы по инициативе  начальника управления образования города Махачкалы Мансурова Т.М., была организована поездка в город- герой Волгоград</a:t>
            </a:r>
            <a:endParaRPr lang="ru-RU" sz="20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12"/>
            <a:ext cx="8429684" cy="5429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0"/>
            <a:ext cx="8358246" cy="147732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феврале 2018 году 75 </a:t>
            </a:r>
            <a:r>
              <a:rPr lang="ru-RU" b="1" dirty="0" err="1" smtClean="0"/>
              <a:t>летию</a:t>
            </a:r>
            <a:r>
              <a:rPr lang="ru-RU" b="1" dirty="0" smtClean="0"/>
              <a:t> Сталинградской битве в учебном центре управления образования г Махачкалы состоялся телемост «Махачкала –Волгоград», где встретились </a:t>
            </a:r>
            <a:r>
              <a:rPr lang="ru-RU" b="1" dirty="0" err="1" smtClean="0"/>
              <a:t>ТОКСовцы</a:t>
            </a:r>
            <a:r>
              <a:rPr lang="ru-RU" b="1" dirty="0" smtClean="0"/>
              <a:t> гимназии №35 и учащиеся лицея №5 г.</a:t>
            </a:r>
            <a:endParaRPr lang="ru-R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29_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8848756" cy="64198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1071546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Фильм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шумил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28"/>
            <a:ext cx="8643966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500042"/>
            <a:ext cx="85725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Дата начала Сталинградской битвы </a:t>
            </a:r>
            <a:r>
              <a:rPr lang="ru-RU" sz="4800" b="1" dirty="0" smtClean="0">
                <a:solidFill>
                  <a:srgbClr val="FF0000"/>
                </a:solidFill>
              </a:rPr>
              <a:t>17 июля 1942 год-2 февраля 1943 год</a:t>
            </a:r>
            <a:r>
              <a:rPr lang="ru-RU" sz="4800" b="1" dirty="0" smtClean="0"/>
              <a:t>. </a:t>
            </a:r>
            <a:endParaRPr lang="ru-RU" sz="4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_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8643998" cy="621510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_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57166"/>
            <a:ext cx="8572560" cy="61436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шумил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436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вагабов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0042"/>
            <a:ext cx="4357718" cy="58579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7686" y="500042"/>
            <a:ext cx="4572000" cy="489364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r>
              <a:rPr lang="ru-RU" sz="2400" b="1" dirty="0" smtClean="0"/>
              <a:t>Михаил </a:t>
            </a:r>
            <a:r>
              <a:rPr lang="ru-RU" sz="2400" b="1" dirty="0" err="1" smtClean="0"/>
              <a:t>Вагабович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Вагабов</a:t>
            </a:r>
            <a:r>
              <a:rPr lang="ru-RU" sz="2400" b="1" dirty="0" smtClean="0"/>
              <a:t>  активный участник Сталинградской битвы, заслуженный деятель науки Республики Дагестан и Российской Федерации, доктор философских наук, профессор Дагестанского государственного университета</a:t>
            </a:r>
            <a:endParaRPr lang="ru-RU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441</TotalTime>
  <Words>775</Words>
  <PresentationFormat>Экран (4:3)</PresentationFormat>
  <Paragraphs>31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«Сталинградская  битва-200 дней мужества и стойкости дагестанцев»</dc:title>
  <dc:creator>ученик</dc:creator>
  <cp:lastModifiedBy>ученик</cp:lastModifiedBy>
  <cp:revision>49</cp:revision>
  <dcterms:created xsi:type="dcterms:W3CDTF">2018-10-27T05:11:46Z</dcterms:created>
  <dcterms:modified xsi:type="dcterms:W3CDTF">2018-10-31T12:09:07Z</dcterms:modified>
</cp:coreProperties>
</file>